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185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9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C087B-4B0C-4BA3-B07D-BD67947A339D}" type="datetimeFigureOut">
              <a:rPr lang="fr-FR" smtClean="0"/>
              <a:pPr/>
              <a:t>27/02/2015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DA9F-4AE3-4C6F-9A7A-DD60435913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pixabay.com/static/uploads/photo/2014/01/21/21/04/candle-249410_640.jpg"/>
          <p:cNvPicPr>
            <a:picLocks noChangeAspect="1" noChangeArrowheads="1"/>
          </p:cNvPicPr>
          <p:nvPr/>
        </p:nvPicPr>
        <p:blipFill>
          <a:blip r:embed="rId2" cstate="print"/>
          <a:srcRect l="42884" r="38575" b="38498"/>
          <a:stretch>
            <a:fillRect/>
          </a:stretch>
        </p:blipFill>
        <p:spPr bwMode="auto">
          <a:xfrm>
            <a:off x="3230851" y="243000"/>
            <a:ext cx="2682298" cy="6372000"/>
          </a:xfrm>
          <a:prstGeom prst="rect">
            <a:avLst/>
          </a:prstGeom>
          <a:noFill/>
        </p:spPr>
      </p:pic>
      <p:sp>
        <p:nvSpPr>
          <p:cNvPr id="31" name="ZoneTexte 30"/>
          <p:cNvSpPr txBox="1"/>
          <p:nvPr/>
        </p:nvSpPr>
        <p:spPr>
          <a:xfrm>
            <a:off x="6588224" y="980728"/>
            <a:ext cx="1728192" cy="46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  <a:latin typeface="Garamond" pitchFamily="18" charset="0"/>
              </a:rPr>
              <a:t>CHIMIE</a:t>
            </a:r>
            <a:endParaRPr lang="fr-FR" sz="2800" b="1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83568" y="980728"/>
            <a:ext cx="1944216" cy="46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  <a:latin typeface="Garamond" pitchFamily="18" charset="0"/>
              </a:rPr>
              <a:t>OPTIQUE</a:t>
            </a:r>
            <a:endParaRPr lang="fr-FR" sz="2800" b="1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56176" y="5157192"/>
            <a:ext cx="2592288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r>
              <a:rPr lang="fr-FR" sz="1200" b="1" u="sng" dirty="0" smtClean="0">
                <a:solidFill>
                  <a:schemeClr val="tx1"/>
                </a:solidFill>
                <a:latin typeface="Arial Narrow" pitchFamily="34" charset="0"/>
              </a:rPr>
              <a:t>Combustion complète :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Réaction d’oxydoréduction de l’acide stéarique de la cire avec le dioxygène de l’air pour former de l’eau et du dioxyde de carbone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. Réactions en chaîne, formation de radicaux (C2, CH, OH…).</a:t>
            </a:r>
          </a:p>
          <a:p>
            <a:pPr algn="just"/>
            <a:endParaRPr lang="fr-FR" sz="5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36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+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26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Arial Narrow" pitchFamily="34" charset="0"/>
              </a:rPr>
              <a:t>→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CO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400" baseline="30000" dirty="0" smtClean="0">
                <a:solidFill>
                  <a:schemeClr val="tx1"/>
                </a:solidFill>
                <a:latin typeface="Arial Narrow" pitchFamily="34" charset="0"/>
              </a:rPr>
              <a:t>*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+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5" name="Connecteur droit avec flèche 34"/>
          <p:cNvCxnSpPr>
            <a:stCxn id="30" idx="1"/>
          </p:cNvCxnSpPr>
          <p:nvPr/>
        </p:nvCxnSpPr>
        <p:spPr>
          <a:xfrm flipH="1">
            <a:off x="5148064" y="5877272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683568" y="260648"/>
            <a:ext cx="1980000" cy="612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dirty="0" smtClean="0"/>
              <a:t>              </a:t>
            </a:r>
            <a:r>
              <a:rPr lang="fr-FR" sz="1200" dirty="0" smtClean="0">
                <a:latin typeface="Arial Narrow" pitchFamily="34" charset="0"/>
              </a:rPr>
              <a:t>Apport d’air chargé de</a:t>
            </a:r>
          </a:p>
          <a:p>
            <a:pPr algn="just"/>
            <a:r>
              <a:rPr lang="fr-FR" sz="1200" dirty="0" smtClean="0">
                <a:latin typeface="Arial Narrow" pitchFamily="34" charset="0"/>
              </a:rPr>
              <a:t> </a:t>
            </a:r>
            <a:r>
              <a:rPr lang="fr-FR" sz="1200" dirty="0" smtClean="0">
                <a:latin typeface="Arial Narrow" pitchFamily="34" charset="0"/>
              </a:rPr>
              <a:t>             dioxygène O</a:t>
            </a:r>
            <a:r>
              <a:rPr lang="fr-FR" sz="1200" baseline="-25000" dirty="0" smtClean="0">
                <a:latin typeface="Arial Narrow" pitchFamily="34" charset="0"/>
              </a:rPr>
              <a:t>2</a:t>
            </a:r>
            <a:r>
              <a:rPr lang="fr-FR" sz="1200" dirty="0" smtClean="0">
                <a:latin typeface="Arial Narrow" pitchFamily="34" charset="0"/>
              </a:rPr>
              <a:t> par </a:t>
            </a:r>
          </a:p>
          <a:p>
            <a:pPr algn="just"/>
            <a:r>
              <a:rPr lang="fr-FR" sz="1200" dirty="0" smtClean="0">
                <a:latin typeface="Arial Narrow" pitchFamily="34" charset="0"/>
              </a:rPr>
              <a:t> </a:t>
            </a:r>
            <a:r>
              <a:rPr lang="fr-FR" sz="1200" dirty="0" smtClean="0">
                <a:latin typeface="Arial Narrow" pitchFamily="34" charset="0"/>
              </a:rPr>
              <a:t>             convection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44208" y="260648"/>
            <a:ext cx="1980000" cy="612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dirty="0" smtClean="0">
                <a:latin typeface="Arial Narrow" pitchFamily="34" charset="0"/>
              </a:rPr>
              <a:t>             Gaz chauds produits</a:t>
            </a:r>
          </a:p>
          <a:p>
            <a:pPr algn="just"/>
            <a:r>
              <a:rPr lang="fr-FR" sz="1200" dirty="0" smtClean="0">
                <a:latin typeface="Arial Narrow" pitchFamily="34" charset="0"/>
              </a:rPr>
              <a:t> </a:t>
            </a:r>
            <a:r>
              <a:rPr lang="fr-FR" sz="1200" dirty="0" smtClean="0">
                <a:latin typeface="Arial Narrow" pitchFamily="34" charset="0"/>
              </a:rPr>
              <a:t>            par la combustion : CO</a:t>
            </a:r>
            <a:r>
              <a:rPr lang="fr-FR" sz="1200" baseline="-25000" dirty="0" smtClean="0">
                <a:latin typeface="Arial Narrow" pitchFamily="34" charset="0"/>
              </a:rPr>
              <a:t>2</a:t>
            </a:r>
          </a:p>
          <a:p>
            <a:pPr algn="just"/>
            <a:r>
              <a:rPr lang="fr-FR" sz="1200" baseline="-25000" dirty="0" smtClean="0">
                <a:latin typeface="Arial Narrow" pitchFamily="34" charset="0"/>
              </a:rPr>
              <a:t> </a:t>
            </a:r>
            <a:r>
              <a:rPr lang="fr-FR" sz="1200" baseline="-25000" dirty="0" smtClean="0">
                <a:latin typeface="Arial Narrow" pitchFamily="34" charset="0"/>
              </a:rPr>
              <a:t>                  </a:t>
            </a:r>
            <a:r>
              <a:rPr lang="fr-FR" sz="1200" dirty="0" smtClean="0">
                <a:latin typeface="Arial Narrow" pitchFamily="34" charset="0"/>
              </a:rPr>
              <a:t> et H</a:t>
            </a:r>
            <a:r>
              <a:rPr lang="fr-FR" sz="1200" baseline="-25000" dirty="0" smtClean="0">
                <a:latin typeface="Arial Narrow" pitchFamily="34" charset="0"/>
              </a:rPr>
              <a:t>2</a:t>
            </a:r>
            <a:r>
              <a:rPr lang="fr-FR" sz="1200" dirty="0" smtClean="0">
                <a:latin typeface="Arial Narrow" pitchFamily="34" charset="0"/>
              </a:rPr>
              <a:t>O</a:t>
            </a:r>
            <a:endParaRPr lang="fr-FR" sz="1200" dirty="0"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5536" y="5157192"/>
            <a:ext cx="2592288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b="1" u="sng" dirty="0" smtClean="0">
                <a:solidFill>
                  <a:schemeClr val="tx1"/>
                </a:solidFill>
                <a:latin typeface="Arial Narrow" pitchFamily="34" charset="0"/>
              </a:rPr>
              <a:t>Luminescence:</a:t>
            </a:r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Les électrons du CO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baseline="30000" dirty="0" smtClean="0">
                <a:solidFill>
                  <a:schemeClr val="tx1"/>
                </a:solidFill>
                <a:latin typeface="Arial Narrow" pitchFamily="34" charset="0"/>
              </a:rPr>
              <a:t>*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et des radicaux libres (CH</a:t>
            </a:r>
            <a:r>
              <a:rPr lang="fr-FR" sz="1200" baseline="30000" dirty="0" smtClean="0">
                <a:solidFill>
                  <a:schemeClr val="tx1"/>
                </a:solidFill>
                <a:latin typeface="Arial Narrow" pitchFamily="34" charset="0"/>
              </a:rPr>
              <a:t>*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) excités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retournent à leur état fondamental en émettant des radiations bleues.</a:t>
            </a:r>
            <a:endParaRPr lang="fr-FR" sz="5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CO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400" baseline="30000" dirty="0" smtClean="0">
                <a:solidFill>
                  <a:schemeClr val="tx1"/>
                </a:solidFill>
                <a:latin typeface="Arial Narrow" pitchFamily="34" charset="0"/>
              </a:rPr>
              <a:t>*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→ CO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+ </a:t>
            </a:r>
            <a:r>
              <a:rPr lang="fr-FR" sz="1200" dirty="0" smtClean="0">
                <a:solidFill>
                  <a:srgbClr val="FF0000"/>
                </a:solidFill>
                <a:latin typeface="Cambria" pitchFamily="18" charset="0"/>
              </a:rPr>
              <a:t>h</a:t>
            </a:r>
            <a:r>
              <a:rPr lang="el-GR" sz="1200" dirty="0" smtClean="0">
                <a:solidFill>
                  <a:srgbClr val="FF0000"/>
                </a:solidFill>
                <a:latin typeface="Cambria" pitchFamily="18" charset="0"/>
              </a:rPr>
              <a:t>ν</a:t>
            </a:r>
            <a:endParaRPr lang="fr-FR" sz="12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fr-FR" sz="500" b="1" i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fr-FR" sz="1200" b="1" i="1" dirty="0" smtClean="0">
                <a:solidFill>
                  <a:schemeClr val="tx1"/>
                </a:solidFill>
                <a:latin typeface="Cambria" pitchFamily="18" charset="0"/>
              </a:rPr>
              <a:t>800  °C &lt; T &lt; 1000 °C</a:t>
            </a:r>
          </a:p>
          <a:p>
            <a:pPr algn="ctr"/>
            <a:endParaRPr lang="fr-FR" sz="1200" b="1" i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9" name="Connecteur droit avec flèche 38"/>
          <p:cNvCxnSpPr>
            <a:stCxn id="38" idx="3"/>
          </p:cNvCxnSpPr>
          <p:nvPr/>
        </p:nvCxnSpPr>
        <p:spPr>
          <a:xfrm>
            <a:off x="2987824" y="5877272"/>
            <a:ext cx="792088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156176" y="4581128"/>
            <a:ext cx="2592288" cy="432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200" dirty="0" smtClean="0">
                <a:latin typeface="Arial Narrow" pitchFamily="34" charset="0"/>
              </a:rPr>
              <a:t>Résidus de carbone (suies, cendres, goudrons, fumées).</a:t>
            </a:r>
            <a:endParaRPr lang="fr-FR" sz="1200" dirty="0">
              <a:latin typeface="Arial Narrow" pitchFamily="34" charset="0"/>
            </a:endParaRPr>
          </a:p>
        </p:txBody>
      </p:sp>
      <p:cxnSp>
        <p:nvCxnSpPr>
          <p:cNvPr id="42" name="Connecteur droit avec flèche 41"/>
          <p:cNvCxnSpPr>
            <a:stCxn id="41" idx="1"/>
          </p:cNvCxnSpPr>
          <p:nvPr/>
        </p:nvCxnSpPr>
        <p:spPr>
          <a:xfrm flipH="1">
            <a:off x="4932040" y="4797152"/>
            <a:ext cx="1224136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156176" y="3429000"/>
            <a:ext cx="2592288" cy="1008112"/>
          </a:xfrm>
          <a:prstGeom prst="rect">
            <a:avLst/>
          </a:prstGeom>
          <a:solidFill>
            <a:srgbClr val="F1850F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b="1" u="sng" dirty="0" smtClean="0">
                <a:solidFill>
                  <a:schemeClr val="tx1"/>
                </a:solidFill>
                <a:latin typeface="Arial Narrow" pitchFamily="34" charset="0"/>
              </a:rPr>
              <a:t>Combustion incomplète </a:t>
            </a:r>
            <a:r>
              <a:rPr lang="fr-FR" sz="1200" b="1" u="sng" dirty="0" smtClean="0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Les produits de combustion de la zone bleue chassent l’air de cette zone qui est donc plus pauvre en oxygène. La réaction n’est plus complète. </a:t>
            </a:r>
            <a:endParaRPr lang="fr-FR" sz="12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7" name="Connecteur droit avec flèche 46"/>
          <p:cNvCxnSpPr>
            <a:stCxn id="46" idx="1"/>
          </p:cNvCxnSpPr>
          <p:nvPr/>
        </p:nvCxnSpPr>
        <p:spPr>
          <a:xfrm flipH="1">
            <a:off x="5004048" y="3933056"/>
            <a:ext cx="1152128" cy="936104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156176" y="1628800"/>
            <a:ext cx="2592288" cy="1656184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b="1" u="sng" dirty="0" smtClean="0">
                <a:solidFill>
                  <a:schemeClr val="tx1"/>
                </a:solidFill>
                <a:latin typeface="Arial Narrow" pitchFamily="34" charset="0"/>
              </a:rPr>
              <a:t>Combustion incomplète :</a:t>
            </a: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La combustion incomplète produits du monoxyde de carbone et du carbone pur (résidus) qui seront à nouveau oxydés. </a:t>
            </a:r>
          </a:p>
          <a:p>
            <a:pPr algn="just"/>
            <a:endParaRPr lang="fr-FR" sz="5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36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+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17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Arial Narrow" pitchFamily="34" charset="0"/>
              </a:rPr>
              <a:t>→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CO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+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H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</a:p>
          <a:p>
            <a:pPr algn="ctr"/>
            <a:endParaRPr lang="fr-FR" sz="7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36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+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Arial Narrow" pitchFamily="34" charset="0"/>
              </a:rPr>
              <a:t>→</a:t>
            </a:r>
            <a:r>
              <a:rPr lang="fr-FR" sz="11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C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+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18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H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O</a:t>
            </a:r>
          </a:p>
          <a:p>
            <a:pPr algn="ctr"/>
            <a:endParaRPr lang="fr-FR" sz="7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CO + 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→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fr-FR" sz="1200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 CO</a:t>
            </a:r>
            <a:r>
              <a:rPr lang="fr-FR" sz="1200" baseline="-250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endParaRPr lang="fr-FR" sz="12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56" name="Connecteur droit avec flèche 55"/>
          <p:cNvCxnSpPr>
            <a:stCxn id="55" idx="1"/>
          </p:cNvCxnSpPr>
          <p:nvPr/>
        </p:nvCxnSpPr>
        <p:spPr>
          <a:xfrm flipH="1">
            <a:off x="5220072" y="2456892"/>
            <a:ext cx="936104" cy="10801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95536" y="3717032"/>
            <a:ext cx="2592288" cy="1368152"/>
          </a:xfrm>
          <a:prstGeom prst="rect">
            <a:avLst/>
          </a:prstGeom>
          <a:solidFill>
            <a:srgbClr val="F1850F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b="1" u="sng" dirty="0" smtClean="0">
                <a:solidFill>
                  <a:schemeClr val="tx1"/>
                </a:solidFill>
                <a:latin typeface="Arial Narrow" pitchFamily="34" charset="0"/>
              </a:rPr>
              <a:t>Luminescence et incandescence :</a:t>
            </a:r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Les résidus de carbone (suies)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portées à incandescence par la chaleur de la réaction,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émettent des  radiations dont le spectre d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é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pend de la température dans la zone. </a:t>
            </a:r>
            <a:endParaRPr lang="fr-FR" sz="5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fr-FR" sz="1200" b="1" i="1" dirty="0" smtClean="0">
                <a:solidFill>
                  <a:schemeClr val="tx1"/>
                </a:solidFill>
                <a:latin typeface="Cambria" pitchFamily="18" charset="0"/>
              </a:rPr>
              <a:t>800  °C &lt; T &lt; 1000 °</a:t>
            </a:r>
            <a:r>
              <a:rPr lang="fr-FR" sz="1200" b="1" i="1" dirty="0" smtClean="0">
                <a:solidFill>
                  <a:schemeClr val="tx1"/>
                </a:solidFill>
                <a:latin typeface="Cambria" pitchFamily="18" charset="0"/>
              </a:rPr>
              <a:t>C</a:t>
            </a:r>
            <a:endParaRPr lang="fr-FR" sz="12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65" name="Connecteur droit avec flèche 64"/>
          <p:cNvCxnSpPr>
            <a:stCxn id="62" idx="3"/>
          </p:cNvCxnSpPr>
          <p:nvPr/>
        </p:nvCxnSpPr>
        <p:spPr>
          <a:xfrm>
            <a:off x="2987824" y="4401108"/>
            <a:ext cx="936104" cy="684076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95536" y="2564904"/>
            <a:ext cx="2592288" cy="108012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b="1" u="sng" dirty="0" smtClean="0">
                <a:solidFill>
                  <a:schemeClr val="tx1"/>
                </a:solidFill>
                <a:latin typeface="Arial Narrow" pitchFamily="34" charset="0"/>
              </a:rPr>
              <a:t>Incandescence : </a:t>
            </a:r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la lumière émise est due essentiellement au particules de carbone incandescentes.</a:t>
            </a:r>
          </a:p>
          <a:p>
            <a:pPr algn="ctr"/>
            <a:r>
              <a:rPr lang="el-GR" sz="1200" i="1" dirty="0" smtClean="0">
                <a:solidFill>
                  <a:schemeClr val="tx1"/>
                </a:solidFill>
                <a:latin typeface="Cambria" pitchFamily="18" charset="0"/>
              </a:rPr>
              <a:t>λ</a:t>
            </a:r>
            <a:r>
              <a:rPr lang="fr-FR" sz="1200" i="1" dirty="0" smtClean="0">
                <a:solidFill>
                  <a:schemeClr val="tx1"/>
                </a:solidFill>
                <a:latin typeface="Cambria" pitchFamily="18" charset="0"/>
              </a:rPr>
              <a:t> = f(T</a:t>
            </a:r>
            <a:r>
              <a:rPr lang="fr-FR" sz="1200" i="1" dirty="0" smtClean="0">
                <a:solidFill>
                  <a:schemeClr val="tx1"/>
                </a:solidFill>
                <a:latin typeface="Cambria" pitchFamily="18" charset="0"/>
              </a:rPr>
              <a:t>)</a:t>
            </a:r>
          </a:p>
          <a:p>
            <a:pPr algn="ctr"/>
            <a:endParaRPr lang="fr-FR" sz="500" i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fr-FR" sz="1200" b="1" i="1" dirty="0" smtClean="0">
                <a:solidFill>
                  <a:schemeClr val="tx1"/>
                </a:solidFill>
                <a:latin typeface="Cambria" pitchFamily="18" charset="0"/>
              </a:rPr>
              <a:t>1300  °C &lt; T &lt; 1500 °</a:t>
            </a:r>
            <a:r>
              <a:rPr lang="fr-FR" sz="1200" b="1" i="1" dirty="0" smtClean="0">
                <a:solidFill>
                  <a:schemeClr val="tx1"/>
                </a:solidFill>
                <a:latin typeface="Cambria" pitchFamily="18" charset="0"/>
              </a:rPr>
              <a:t>C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77" name="Connecteur droit avec flèche 76"/>
          <p:cNvCxnSpPr>
            <a:stCxn id="76" idx="3"/>
          </p:cNvCxnSpPr>
          <p:nvPr/>
        </p:nvCxnSpPr>
        <p:spPr>
          <a:xfrm flipV="1">
            <a:off x="2987824" y="2996952"/>
            <a:ext cx="936104" cy="10801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95536" y="1628800"/>
            <a:ext cx="2592288" cy="864096"/>
          </a:xfrm>
          <a:prstGeom prst="rect">
            <a:avLst/>
          </a:prstGeom>
          <a:solidFill>
            <a:srgbClr val="F1850F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b="1" u="sng" dirty="0" smtClean="0">
                <a:solidFill>
                  <a:schemeClr val="tx1"/>
                </a:solidFill>
                <a:latin typeface="Arial Narrow" pitchFamily="34" charset="0"/>
              </a:rPr>
              <a:t>Incandescence :</a:t>
            </a:r>
            <a:endParaRPr lang="fr-FR" sz="1200" b="1" u="sng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fr-FR" sz="1200" dirty="0" smtClean="0">
                <a:solidFill>
                  <a:schemeClr val="tx1"/>
                </a:solidFill>
                <a:latin typeface="Arial Narrow" pitchFamily="34" charset="0"/>
              </a:rPr>
              <a:t>La température décroît, le spectre est décalé vers l’orange.</a:t>
            </a:r>
          </a:p>
          <a:p>
            <a:pPr algn="ctr"/>
            <a:endParaRPr lang="fr-FR" sz="500" i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fr-FR" sz="1200" b="1" i="1" dirty="0" smtClean="0">
                <a:solidFill>
                  <a:schemeClr val="tx1"/>
                </a:solidFill>
                <a:latin typeface="Cambria" pitchFamily="18" charset="0"/>
              </a:rPr>
              <a:t>800  °C &lt; T &lt; 1000 °</a:t>
            </a:r>
            <a:r>
              <a:rPr lang="fr-FR" sz="1200" b="1" i="1" dirty="0" smtClean="0">
                <a:solidFill>
                  <a:schemeClr val="tx1"/>
                </a:solidFill>
                <a:latin typeface="Cambria" pitchFamily="18" charset="0"/>
              </a:rPr>
              <a:t>C</a:t>
            </a:r>
            <a:endParaRPr lang="fr-FR" sz="12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84" name="Connecteur droit avec flèche 83"/>
          <p:cNvCxnSpPr/>
          <p:nvPr/>
        </p:nvCxnSpPr>
        <p:spPr>
          <a:xfrm flipV="1">
            <a:off x="2987824" y="980728"/>
            <a:ext cx="1296144" cy="936104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èche vers le haut 90"/>
          <p:cNvSpPr/>
          <p:nvPr/>
        </p:nvSpPr>
        <p:spPr>
          <a:xfrm rot="2100000">
            <a:off x="6637411" y="331635"/>
            <a:ext cx="144000" cy="468000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Flèche vers le haut 91"/>
          <p:cNvSpPr/>
          <p:nvPr/>
        </p:nvSpPr>
        <p:spPr>
          <a:xfrm rot="2100000">
            <a:off x="876772" y="331636"/>
            <a:ext cx="144000" cy="468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Flèche vers le haut 93"/>
          <p:cNvSpPr/>
          <p:nvPr/>
        </p:nvSpPr>
        <p:spPr>
          <a:xfrm rot="2100000">
            <a:off x="3469060" y="3860026"/>
            <a:ext cx="144000" cy="468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Flèche vers le haut 94"/>
          <p:cNvSpPr/>
          <p:nvPr/>
        </p:nvSpPr>
        <p:spPr>
          <a:xfrm rot="2100000">
            <a:off x="3685084" y="1627779"/>
            <a:ext cx="144000" cy="468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Flèche vers le haut 95"/>
          <p:cNvSpPr/>
          <p:nvPr/>
        </p:nvSpPr>
        <p:spPr>
          <a:xfrm rot="2100000">
            <a:off x="3541068" y="6092275"/>
            <a:ext cx="144000" cy="468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Flèche vers le haut 97"/>
          <p:cNvSpPr/>
          <p:nvPr/>
        </p:nvSpPr>
        <p:spPr>
          <a:xfrm rot="19500000" flipH="1">
            <a:off x="5341267" y="1627779"/>
            <a:ext cx="144000" cy="468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Flèche vers le haut 98"/>
          <p:cNvSpPr/>
          <p:nvPr/>
        </p:nvSpPr>
        <p:spPr>
          <a:xfrm rot="19500000" flipH="1">
            <a:off x="5485285" y="3788019"/>
            <a:ext cx="144000" cy="468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Flèche vers le haut 100"/>
          <p:cNvSpPr/>
          <p:nvPr/>
        </p:nvSpPr>
        <p:spPr>
          <a:xfrm rot="19500000" flipH="1">
            <a:off x="5269259" y="6092276"/>
            <a:ext cx="144000" cy="468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Flèche vers le haut 101"/>
          <p:cNvSpPr/>
          <p:nvPr/>
        </p:nvSpPr>
        <p:spPr>
          <a:xfrm rot="2100000">
            <a:off x="5485283" y="3139947"/>
            <a:ext cx="144000" cy="468000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Flèche vers le haut 102"/>
          <p:cNvSpPr/>
          <p:nvPr/>
        </p:nvSpPr>
        <p:spPr>
          <a:xfrm rot="2100000">
            <a:off x="5341268" y="5300187"/>
            <a:ext cx="144000" cy="468000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Flèche vers le haut 103"/>
          <p:cNvSpPr/>
          <p:nvPr/>
        </p:nvSpPr>
        <p:spPr>
          <a:xfrm rot="300000">
            <a:off x="5168184" y="410049"/>
            <a:ext cx="144000" cy="468000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Flèche vers le haut 104"/>
          <p:cNvSpPr/>
          <p:nvPr/>
        </p:nvSpPr>
        <p:spPr>
          <a:xfrm rot="21300000" flipH="1">
            <a:off x="3944048" y="338040"/>
            <a:ext cx="144000" cy="468000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Flèche vers le haut 106"/>
          <p:cNvSpPr/>
          <p:nvPr/>
        </p:nvSpPr>
        <p:spPr>
          <a:xfrm rot="19500000" flipH="1">
            <a:off x="3469059" y="3211955"/>
            <a:ext cx="144000" cy="468000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Flèche vers le haut 107"/>
          <p:cNvSpPr/>
          <p:nvPr/>
        </p:nvSpPr>
        <p:spPr>
          <a:xfrm rot="19500000" flipH="1">
            <a:off x="3397051" y="5300187"/>
            <a:ext cx="144000" cy="468000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3" dur="2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6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9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8" dur="20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1" dur="20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4" dur="2000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8" dur="20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1" dur="20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2" dur="20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5" dur="20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8" dur="20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0" grpId="0" uiExpand="1" build="allAtOnce" animBg="1"/>
      <p:bldP spid="36" grpId="0" animBg="1"/>
      <p:bldP spid="37" grpId="0" animBg="1"/>
      <p:bldP spid="38" grpId="0" uiExpand="1" build="allAtOnce" animBg="1"/>
      <p:bldP spid="41" grpId="0" animBg="1"/>
      <p:bldP spid="46" grpId="0" animBg="1"/>
      <p:bldP spid="55" grpId="0" animBg="1"/>
      <p:bldP spid="62" grpId="0" uiExpand="1" build="allAtOnce" animBg="1"/>
      <p:bldP spid="76" grpId="0" uiExpand="1" build="allAtOnce" animBg="1"/>
      <p:bldP spid="82" grpId="0" uiExpand="1" build="allAtOnce" animBg="1"/>
      <p:bldP spid="94" grpId="0" animBg="1"/>
      <p:bldP spid="96" grpId="0" animBg="1"/>
      <p:bldP spid="98" grpId="0" animBg="1"/>
      <p:bldP spid="99" grpId="0" animBg="1"/>
      <p:bldP spid="101" grpId="0" animBg="1"/>
      <p:bldP spid="10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305</Words>
  <Application>Microsoft Office PowerPoint</Application>
  <PresentationFormat>Affichage à l'écran (4:3)</PresentationFormat>
  <Paragraphs>93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Acer</cp:lastModifiedBy>
  <cp:revision>49</cp:revision>
  <dcterms:created xsi:type="dcterms:W3CDTF">2015-02-26T17:57:20Z</dcterms:created>
  <dcterms:modified xsi:type="dcterms:W3CDTF">2015-02-27T17:09:31Z</dcterms:modified>
</cp:coreProperties>
</file>